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308" r:id="rId2"/>
    <p:sldId id="309" r:id="rId3"/>
    <p:sldId id="305" r:id="rId4"/>
    <p:sldId id="275" r:id="rId5"/>
    <p:sldId id="296" r:id="rId6"/>
    <p:sldId id="289" r:id="rId7"/>
    <p:sldId id="290" r:id="rId8"/>
    <p:sldId id="291" r:id="rId9"/>
    <p:sldId id="292" r:id="rId10"/>
    <p:sldId id="304" r:id="rId11"/>
    <p:sldId id="299" r:id="rId12"/>
    <p:sldId id="301" r:id="rId13"/>
    <p:sldId id="302" r:id="rId14"/>
    <p:sldId id="295" r:id="rId15"/>
    <p:sldId id="298" r:id="rId16"/>
    <p:sldId id="283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F8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41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824F7-73B9-4253-ADED-865DA7E08454}" type="datetimeFigureOut">
              <a:rPr lang="ru-RU" smtClean="0"/>
              <a:pPr/>
              <a:t>08.11.2019</a:t>
            </a:fld>
            <a:endParaRPr lang="ru-RU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F4E6EC8-16F2-48D7-AEC6-77B6CC097CD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2000">
    <p:strips dir="r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824F7-73B9-4253-ADED-865DA7E08454}" type="datetimeFigureOut">
              <a:rPr lang="ru-RU" smtClean="0"/>
              <a:pPr/>
              <a:t>08.11.2019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E6EC8-16F2-48D7-AEC6-77B6CC097CD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2000">
    <p:strips dir="r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824F7-73B9-4253-ADED-865DA7E08454}" type="datetimeFigureOut">
              <a:rPr lang="ru-RU" smtClean="0"/>
              <a:pPr/>
              <a:t>08.11.2019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E6EC8-16F2-48D7-AEC6-77B6CC097CD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2000">
    <p:strips dir="r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824F7-73B9-4253-ADED-865DA7E08454}" type="datetimeFigureOut">
              <a:rPr lang="ru-RU" smtClean="0"/>
              <a:pPr/>
              <a:t>08.11.2019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F4E6EC8-16F2-48D7-AEC6-77B6CC097CD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2000">
    <p:strips dir="r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824F7-73B9-4253-ADED-865DA7E08454}" type="datetimeFigureOut">
              <a:rPr lang="ru-RU" smtClean="0"/>
              <a:pPr/>
              <a:t>08.11.2019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E6EC8-16F2-48D7-AEC6-77B6CC097CD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slow" advClick="0" advTm="2000">
    <p:strips dir="r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824F7-73B9-4253-ADED-865DA7E08454}" type="datetimeFigureOut">
              <a:rPr lang="ru-RU" smtClean="0"/>
              <a:pPr/>
              <a:t>08.11.2019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E6EC8-16F2-48D7-AEC6-77B6CC097CD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2000">
    <p:strips dir="r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824F7-73B9-4253-ADED-865DA7E08454}" type="datetimeFigureOut">
              <a:rPr lang="ru-RU" smtClean="0"/>
              <a:pPr/>
              <a:t>08.11.2019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F4E6EC8-16F2-48D7-AEC6-77B6CC097CD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</p:spTree>
  </p:cSld>
  <p:clrMapOvr>
    <a:masterClrMapping/>
  </p:clrMapOvr>
  <p:transition spd="slow" advClick="0" advTm="2000">
    <p:strips dir="r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824F7-73B9-4253-ADED-865DA7E08454}" type="datetimeFigureOut">
              <a:rPr lang="ru-RU" smtClean="0"/>
              <a:pPr/>
              <a:t>08.11.2019</a:t>
            </a:fld>
            <a:endParaRPr lang="ru-RU" dirty="0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E6EC8-16F2-48D7-AEC6-77B6CC097CD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2000">
    <p:strips dir="r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824F7-73B9-4253-ADED-865DA7E08454}" type="datetimeFigureOut">
              <a:rPr lang="ru-RU" smtClean="0"/>
              <a:pPr/>
              <a:t>08.11.2019</a:t>
            </a:fld>
            <a:endParaRPr lang="ru-RU" dirty="0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E6EC8-16F2-48D7-AEC6-77B6CC097CD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2000">
    <p:strips dir="r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824F7-73B9-4253-ADED-865DA7E08454}" type="datetimeFigureOut">
              <a:rPr lang="ru-RU" smtClean="0"/>
              <a:pPr/>
              <a:t>08.11.2019</a:t>
            </a:fld>
            <a:endParaRPr lang="ru-RU" dirty="0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E6EC8-16F2-48D7-AEC6-77B6CC097CD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2000">
    <p:strips dir="r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824F7-73B9-4253-ADED-865DA7E08454}" type="datetimeFigureOut">
              <a:rPr lang="ru-RU" smtClean="0"/>
              <a:pPr/>
              <a:t>08.11.2019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E6EC8-16F2-48D7-AEC6-77B6CC097CD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 spd="slow" advClick="0" advTm="2000">
    <p:strips dir="r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15824F7-73B9-4253-ADED-865DA7E08454}" type="datetimeFigureOut">
              <a:rPr lang="ru-RU" smtClean="0"/>
              <a:pPr/>
              <a:t>08.11.2019</a:t>
            </a:fld>
            <a:endParaRPr lang="ru-RU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F4E6EC8-16F2-48D7-AEC6-77B6CC097CD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slow" advClick="0" advTm="2000">
    <p:strips dir="ru"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2" descr="Картинки по запросу вірш про незабудк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12" name="AutoShape 4" descr="Картинки по запросу вірш про незабудк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14" name="AutoShape 6" descr="Картинки по запросу вірш про незабудк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416" name="AutoShape 8" descr="Картинки по запросу вірш про незабудк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7" name="Рисунок 6" descr="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34126"/>
            <a:ext cx="9144000" cy="6892126"/>
          </a:xfrm>
          <a:prstGeom prst="rect">
            <a:avLst/>
          </a:prstGeom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3" cstate="print"/>
          <a:srcRect l="1963" t="11672" r="5566" b="43760"/>
          <a:stretch>
            <a:fillRect/>
          </a:stretch>
        </p:blipFill>
        <p:spPr bwMode="auto">
          <a:xfrm>
            <a:off x="3419872" y="3933056"/>
            <a:ext cx="4958265" cy="2740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2699792" y="404664"/>
            <a:ext cx="511256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Г р у п а </a:t>
            </a:r>
          </a:p>
          <a:p>
            <a:pPr algn="ctr"/>
            <a:endParaRPr lang="uk-UA" sz="3600" b="1" i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uk-UA" sz="36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uk-UA" sz="3600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“Незабудка”</a:t>
            </a:r>
            <a:r>
              <a:rPr lang="uk-UA" sz="36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     “</a:t>
            </a:r>
            <a:r>
              <a:rPr lang="en-US" sz="3600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nezÁbudka</a:t>
            </a:r>
            <a:r>
              <a:rPr lang="uk-UA" sz="36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”</a:t>
            </a:r>
            <a:endParaRPr lang="ru-RU" sz="3600" b="1" i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 advClick="0" advTm="2000">
    <p:newsfla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578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user\Desktop\ов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8"/>
            <a:ext cx="4032448" cy="3096344"/>
          </a:xfrm>
          <a:prstGeom prst="rect">
            <a:avLst/>
          </a:prstGeom>
          <a:noFill/>
        </p:spPr>
      </p:pic>
      <p:pic>
        <p:nvPicPr>
          <p:cNvPr id="4" name="Picture 8" descr="C:\Users\user\Desktop\мал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35488" y="3429000"/>
            <a:ext cx="4608512" cy="3240360"/>
          </a:xfrm>
          <a:prstGeom prst="rect">
            <a:avLst/>
          </a:prstGeom>
          <a:noFill/>
        </p:spPr>
      </p:pic>
      <p:pic>
        <p:nvPicPr>
          <p:cNvPr id="5" name="Picture 2" descr="C:\Users\user\Desktop\літер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573016"/>
            <a:ext cx="4176464" cy="3132348"/>
          </a:xfrm>
          <a:prstGeom prst="rect">
            <a:avLst/>
          </a:prstGeom>
          <a:noFill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499992" y="260648"/>
            <a:ext cx="4488560" cy="3240360"/>
          </a:xfrm>
          <a:prstGeom prst="rect">
            <a:avLst/>
          </a:prstGeom>
        </p:spPr>
        <p:txBody>
          <a:bodyPr>
            <a:normAutofit fontScale="67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   </a:t>
            </a:r>
            <a:r>
              <a:rPr kumimoji="0" lang="ru-RU" sz="3600" b="0" i="1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Немає часу на ниття,</a:t>
            </a:r>
            <a:br>
              <a:rPr kumimoji="0" lang="ru-RU" sz="3600" b="0" i="1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600" b="0" i="1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 Бо ждуть цікаві заняття:</a:t>
            </a:r>
            <a:br>
              <a:rPr kumimoji="0" lang="ru-RU" sz="3600" b="0" i="1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600" b="0" i="1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       Музичне, ліпка,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i="1" cap="all" dirty="0" smtClean="0">
                <a:solidFill>
                  <a:schemeClr val="accent6">
                    <a:lumMod val="7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            </a:t>
            </a:r>
            <a:r>
              <a:rPr kumimoji="0" lang="ru-RU" sz="3600" b="0" i="1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малювання,</a:t>
            </a:r>
            <a:br>
              <a:rPr kumimoji="0" lang="ru-RU" sz="3600" b="0" i="1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600" b="0" i="1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Ще й порахуємо старанно,</a:t>
            </a:r>
            <a:br>
              <a:rPr kumimoji="0" lang="ru-RU" sz="3600" b="0" i="1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600" b="0" i="1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         Розучим вірш,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i="1" cap="all" dirty="0" smtClean="0">
                <a:solidFill>
                  <a:schemeClr val="accent6">
                    <a:lumMod val="7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        </a:t>
            </a:r>
            <a:r>
              <a:rPr kumimoji="0" lang="ru-RU" sz="3600" b="0" i="1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розкажем казку.</a:t>
            </a:r>
            <a:br>
              <a:rPr kumimoji="0" lang="ru-RU" sz="3600" b="0" i="1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600" b="0" i="1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Що ще? На вулицю - гуляти,</a:t>
            </a:r>
            <a:br>
              <a:rPr kumimoji="0" lang="ru-RU" sz="3600" b="0" i="1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600" b="0" i="1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В рухливі ігри дружно грати.</a:t>
            </a:r>
            <a:endParaRPr kumimoji="0" lang="ru-RU" sz="3600" b="0" i="1" u="none" strike="noStrike" kern="1200" cap="all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 advClick="0" advTm="2000">
    <p:pull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578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user\Desktop\фізхв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4512501" cy="3384376"/>
          </a:xfrm>
          <a:prstGeom prst="rect">
            <a:avLst/>
          </a:prstGeom>
          <a:noFill/>
        </p:spPr>
      </p:pic>
      <p:pic>
        <p:nvPicPr>
          <p:cNvPr id="2051" name="Picture 3" descr="C:\Users\user\Desktop\аплік.jpg"/>
          <p:cNvPicPr>
            <a:picLocks noChangeAspect="1" noChangeArrowheads="1"/>
          </p:cNvPicPr>
          <p:nvPr/>
        </p:nvPicPr>
        <p:blipFill>
          <a:blip r:embed="rId4" cstate="print"/>
          <a:srcRect r="22576" b="33516"/>
          <a:stretch>
            <a:fillRect/>
          </a:stretch>
        </p:blipFill>
        <p:spPr bwMode="auto">
          <a:xfrm>
            <a:off x="251520" y="3789040"/>
            <a:ext cx="4504299" cy="2900880"/>
          </a:xfrm>
          <a:prstGeom prst="rect">
            <a:avLst/>
          </a:prstGeom>
          <a:noFill/>
        </p:spPr>
      </p:pic>
      <p:pic>
        <p:nvPicPr>
          <p:cNvPr id="1026" name="Picture 2" descr="C:\Users\user\Desktop\дощик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764704"/>
            <a:ext cx="4104456" cy="5472608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000">
    <p:whee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578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Users\user\Desktop\англі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501008"/>
            <a:ext cx="4186436" cy="3139827"/>
          </a:xfrm>
          <a:prstGeom prst="rect">
            <a:avLst/>
          </a:prstGeom>
          <a:noFill/>
        </p:spPr>
      </p:pic>
      <p:pic>
        <p:nvPicPr>
          <p:cNvPr id="3075" name="Picture 3" descr="C:\Users\user\Desktop\англ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96120"/>
            <a:ext cx="4248472" cy="3186354"/>
          </a:xfrm>
          <a:prstGeom prst="rect">
            <a:avLst/>
          </a:prstGeom>
          <a:noFill/>
        </p:spPr>
      </p:pic>
      <p:pic>
        <p:nvPicPr>
          <p:cNvPr id="3080" name="Picture 8" descr="Похожее изображение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3645024"/>
            <a:ext cx="4520071" cy="2841748"/>
          </a:xfrm>
          <a:prstGeom prst="rect">
            <a:avLst/>
          </a:prstGeom>
          <a:noFill/>
        </p:spPr>
      </p:pic>
      <p:pic>
        <p:nvPicPr>
          <p:cNvPr id="2050" name="Picture 2" descr="C:\Users\user\Desktop\англі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188640"/>
            <a:ext cx="4224469" cy="3168352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000">
    <p:cover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578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Picture 2" descr="C:\Users\user\Desktop\муз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99030"/>
            <a:ext cx="4211960" cy="3158970"/>
          </a:xfrm>
          <a:prstGeom prst="rect">
            <a:avLst/>
          </a:prstGeom>
          <a:noFill/>
        </p:spPr>
      </p:pic>
      <p:pic>
        <p:nvPicPr>
          <p:cNvPr id="30723" name="Picture 3" descr="C:\Users\user\Desktop\муз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645024"/>
            <a:ext cx="4283968" cy="3212976"/>
          </a:xfrm>
          <a:prstGeom prst="rect">
            <a:avLst/>
          </a:prstGeom>
          <a:noFill/>
        </p:spPr>
      </p:pic>
      <p:pic>
        <p:nvPicPr>
          <p:cNvPr id="30724" name="Picture 4" descr="C:\Users\user\Desktop\музик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32656"/>
            <a:ext cx="4283968" cy="3212976"/>
          </a:xfrm>
          <a:prstGeom prst="rect">
            <a:avLst/>
          </a:prstGeom>
          <a:noFill/>
        </p:spPr>
      </p:pic>
      <p:pic>
        <p:nvPicPr>
          <p:cNvPr id="30726" name="Picture 6" descr="Похожее изображение"/>
          <p:cNvPicPr>
            <a:picLocks noChangeAspect="1" noChangeArrowheads="1"/>
          </p:cNvPicPr>
          <p:nvPr/>
        </p:nvPicPr>
        <p:blipFill>
          <a:blip r:embed="rId6" cstate="print"/>
          <a:srcRect l="3769" r="2488"/>
          <a:stretch>
            <a:fillRect/>
          </a:stretch>
        </p:blipFill>
        <p:spPr bwMode="auto">
          <a:xfrm>
            <a:off x="4860032" y="1124744"/>
            <a:ext cx="3861797" cy="230696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554538" y="332656"/>
            <a:ext cx="42659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             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427984" y="0"/>
            <a:ext cx="47160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                  Часу діточки не гають:</a:t>
            </a:r>
          </a:p>
          <a:p>
            <a:r>
              <a:rPr lang="ru-RU" i="1" dirty="0" smtClean="0"/>
              <a:t>                То заграють, то співають.</a:t>
            </a:r>
          </a:p>
          <a:p>
            <a:r>
              <a:rPr lang="ru-RU" i="1" dirty="0" smtClean="0"/>
              <a:t>                  Іграшок у нас багато –</a:t>
            </a:r>
          </a:p>
          <a:p>
            <a:r>
              <a:rPr lang="ru-RU" i="1" dirty="0" smtClean="0"/>
              <a:t>                Вони хочуть танцювати.</a:t>
            </a:r>
            <a:endParaRPr lang="ru-RU" i="1" dirty="0"/>
          </a:p>
        </p:txBody>
      </p:sp>
    </p:spTree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 descr="Картинки по запросу фон для презентацій незабудк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7892" name="AutoShape 4" descr="Картинки по запросу фон для презентацій незабудк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578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88640"/>
            <a:ext cx="3816424" cy="327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251520" y="3501008"/>
            <a:ext cx="4191000" cy="3144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rcRect l="3869" r="7806"/>
          <a:stretch>
            <a:fillRect/>
          </a:stretch>
        </p:blipFill>
        <p:spPr bwMode="auto">
          <a:xfrm>
            <a:off x="4788024" y="3789040"/>
            <a:ext cx="4115175" cy="278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323528" y="260648"/>
            <a:ext cx="39604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i="1" dirty="0" smtClean="0">
                <a:latin typeface="Bookman Old Style" pitchFamily="18" charset="0"/>
              </a:rPr>
              <a:t>      Гарні у нас іграшки:</a:t>
            </a:r>
            <a:br>
              <a:rPr lang="ru-RU" b="1" i="1" dirty="0" smtClean="0">
                <a:latin typeface="Bookman Old Style" pitchFamily="18" charset="0"/>
              </a:rPr>
            </a:br>
            <a:r>
              <a:rPr lang="ru-RU" b="1" i="1" dirty="0" smtClean="0">
                <a:latin typeface="Bookman Old Style" pitchFamily="18" charset="0"/>
              </a:rPr>
              <a:t>   Машинки, ляльки, пазли </a:t>
            </a:r>
            <a:br>
              <a:rPr lang="ru-RU" b="1" i="1" dirty="0" smtClean="0">
                <a:latin typeface="Bookman Old Style" pitchFamily="18" charset="0"/>
              </a:rPr>
            </a:br>
            <a:r>
              <a:rPr lang="ru-RU" b="1" i="1" dirty="0" smtClean="0">
                <a:latin typeface="Bookman Old Style" pitchFamily="18" charset="0"/>
              </a:rPr>
              <a:t>             та ведмеді. </a:t>
            </a:r>
            <a:br>
              <a:rPr lang="ru-RU" b="1" i="1" dirty="0" smtClean="0">
                <a:latin typeface="Bookman Old Style" pitchFamily="18" charset="0"/>
              </a:rPr>
            </a:br>
            <a:r>
              <a:rPr lang="ru-RU" b="1" i="1" dirty="0" smtClean="0">
                <a:latin typeface="Bookman Old Style" pitchFamily="18" charset="0"/>
              </a:rPr>
              <a:t>   весело нам з ними грати </a:t>
            </a:r>
            <a:endParaRPr lang="ru-RU" dirty="0"/>
          </a:p>
        </p:txBody>
      </p:sp>
    </p:spTree>
  </p:cSld>
  <p:clrMapOvr>
    <a:masterClrMapping/>
  </p:clrMapOvr>
  <p:transition spd="slow" advClick="0" advTm="2000">
    <p:strips dir="r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685953"/>
            <a:ext cx="4499992" cy="3172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572000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0" y="3068960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uk-UA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         </a:t>
            </a:r>
            <a:r>
              <a:rPr lang="uk-UA" sz="3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Ми     веселі    дітлахи</a:t>
            </a:r>
            <a:endParaRPr lang="ru-RU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26" name="Picture 2" descr="C:\Users\user\Desktop\прогул наст.jpg"/>
          <p:cNvPicPr>
            <a:picLocks noChangeAspect="1" noChangeArrowheads="1"/>
          </p:cNvPicPr>
          <p:nvPr/>
        </p:nvPicPr>
        <p:blipFill>
          <a:blip r:embed="rId4" cstate="print"/>
          <a:srcRect t="5421"/>
          <a:stretch>
            <a:fillRect/>
          </a:stretch>
        </p:blipFill>
        <p:spPr bwMode="auto">
          <a:xfrm>
            <a:off x="4572000" y="3717032"/>
            <a:ext cx="4427984" cy="3140968"/>
          </a:xfrm>
          <a:prstGeom prst="rect">
            <a:avLst/>
          </a:prstGeom>
          <a:noFill/>
        </p:spPr>
      </p:pic>
      <p:pic>
        <p:nvPicPr>
          <p:cNvPr id="1027" name="Picture 3" descr="C:\Users\user\Desktop\борсенки.jpg"/>
          <p:cNvPicPr>
            <a:picLocks noChangeAspect="1" noChangeArrowheads="1"/>
          </p:cNvPicPr>
          <p:nvPr/>
        </p:nvPicPr>
        <p:blipFill>
          <a:blip r:embed="rId5" cstate="print"/>
          <a:srcRect b="3254"/>
          <a:stretch>
            <a:fillRect/>
          </a:stretch>
        </p:blipFill>
        <p:spPr bwMode="auto">
          <a:xfrm>
            <a:off x="179512" y="0"/>
            <a:ext cx="4306548" cy="306896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000">
    <p:whee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 l="24112" t="10101"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000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"/>
            <a:ext cx="9144000" cy="6858002"/>
          </a:xfrm>
          <a:prstGeom prst="rect">
            <a:avLst/>
          </a:prstGeom>
          <a:noFill/>
        </p:spPr>
      </p:pic>
      <p:pic>
        <p:nvPicPr>
          <p:cNvPr id="14338" name="Picture 2" descr="Картинки по запросу прапор англіі"/>
          <p:cNvPicPr>
            <a:picLocks noChangeAspect="1" noChangeArrowheads="1"/>
          </p:cNvPicPr>
          <p:nvPr/>
        </p:nvPicPr>
        <p:blipFill>
          <a:blip r:embed="rId3" cstate="print"/>
          <a:srcRect l="51968" t="9993"/>
          <a:stretch>
            <a:fillRect/>
          </a:stretch>
        </p:blipFill>
        <p:spPr bwMode="auto">
          <a:xfrm>
            <a:off x="5292080" y="3861048"/>
            <a:ext cx="3593878" cy="2594287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>
    <p:strips dir="r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34126"/>
            <a:ext cx="9144000" cy="689212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31640" y="836712"/>
            <a:ext cx="648072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uk-UA" sz="4000" b="1" i="1" dirty="0" smtClean="0"/>
              <a:t>     Білінгвальна освіта</a:t>
            </a:r>
          </a:p>
          <a:p>
            <a:pPr>
              <a:lnSpc>
                <a:spcPct val="150000"/>
              </a:lnSpc>
            </a:pPr>
            <a:r>
              <a:rPr lang="uk-UA" sz="4000" b="1" i="1" dirty="0" smtClean="0"/>
              <a:t>      Дітки навчаються      </a:t>
            </a:r>
          </a:p>
          <a:p>
            <a:pPr>
              <a:lnSpc>
                <a:spcPct val="150000"/>
              </a:lnSpc>
            </a:pPr>
            <a:r>
              <a:rPr lang="uk-UA" sz="4000" b="1" i="1" dirty="0" smtClean="0"/>
              <a:t>            українській,     </a:t>
            </a:r>
          </a:p>
          <a:p>
            <a:pPr>
              <a:lnSpc>
                <a:spcPct val="150000"/>
              </a:lnSpc>
            </a:pPr>
            <a:r>
              <a:rPr lang="uk-UA" sz="4000" b="1" i="1" dirty="0" smtClean="0"/>
              <a:t>         словацькій та      </a:t>
            </a:r>
          </a:p>
          <a:p>
            <a:pPr>
              <a:lnSpc>
                <a:spcPct val="150000"/>
              </a:lnSpc>
            </a:pPr>
            <a:r>
              <a:rPr lang="uk-UA" sz="4000" b="1" i="1" dirty="0" smtClean="0"/>
              <a:t>      англійській мовам</a:t>
            </a:r>
          </a:p>
        </p:txBody>
      </p:sp>
    </p:spTree>
  </p:cSld>
  <p:clrMapOvr>
    <a:masterClrMapping/>
  </p:clrMapOvr>
  <p:transition spd="slow" advClick="0" advTm="2000">
    <p:strips dir="r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10600" cy="1124744"/>
          </a:xfrm>
        </p:spPr>
        <p:txBody>
          <a:bodyPr>
            <a:normAutofit/>
          </a:bodyPr>
          <a:lstStyle/>
          <a:p>
            <a:r>
              <a:rPr lang="uk-UA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           З   дітками   працюють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699792" y="908720"/>
            <a:ext cx="6048672" cy="792088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                                             </a:t>
            </a:r>
            <a:r>
              <a:rPr lang="ru-RU" sz="2400" b="1" dirty="0" smtClean="0"/>
              <a:t>Цибик </a:t>
            </a:r>
          </a:p>
          <a:p>
            <a:r>
              <a:rPr lang="ru-RU" sz="2400" b="1" dirty="0" smtClean="0"/>
              <a:t>                    Анастасія Василівна</a:t>
            </a:r>
            <a:endParaRPr lang="ru-RU" sz="2400" b="1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51520" y="836712"/>
            <a:ext cx="2304256" cy="3163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2627784" y="1727496"/>
            <a:ext cx="6336704" cy="4308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  </a:t>
            </a:r>
            <a:r>
              <a:rPr kumimoji="0" lang="uk-UA" sz="1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Дата народження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: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25.02.1988р.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  </a:t>
            </a:r>
            <a:r>
              <a:rPr kumimoji="0" lang="uk-UA" sz="1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Освіта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: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повна вища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uk-UA" sz="1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Назва закладу,рік закінчення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: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Ужгородський державний університет.         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                                 Рівненський МЕГУ 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Спеціальність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Зарубіжна література та російська мова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. Вчитель початкової школи.  Організатор початкової освіти. Вихователь дітей дошкільного віку.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Кваліфікація: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філолог,викладач зарубіжної л-ри та російської мови.  Вчитель початкової школи.  Організатор початкової освіти. Вихователь дітей дошкільного віку.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Працює в ЗДО №42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: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з  2016р.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Педагогічний стаж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:  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6  років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Кваліфікаційна категорія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:  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Спеціаліст першої категорії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uk-UA" sz="1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Педагогічне кредо: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 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«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Calibri" pitchFamily="34" charset="0"/>
                <a:cs typeface="Arial" pitchFamily="34" charset="0"/>
              </a:rPr>
              <a:t>Щасливе, усміхнене обличчя дитини в садочку 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–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Calibri" pitchFamily="34" charset="0"/>
                <a:cs typeface="Arial" pitchFamily="34" charset="0"/>
              </a:rPr>
              <a:t> найвища оцінка діяльності вихователя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»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Calibri" pitchFamily="34" charset="0"/>
                <a:cs typeface="Arial" pitchFamily="34" charset="0"/>
              </a:rPr>
              <a:t>;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600" b="1" u="sng" dirty="0" smtClean="0">
                <a:solidFill>
                  <a:srgbClr val="000000"/>
                </a:solidFill>
                <a:latin typeface="Arial Narrow" pitchFamily="34" charset="0"/>
                <a:ea typeface="Calibri" pitchFamily="34" charset="0"/>
                <a:cs typeface="Arial" pitchFamily="34" charset="0"/>
              </a:rPr>
              <a:t>Проблемне питання</a:t>
            </a:r>
            <a:r>
              <a:rPr lang="uk-UA" sz="1600" dirty="0" smtClean="0">
                <a:solidFill>
                  <a:srgbClr val="000000"/>
                </a:solidFill>
                <a:latin typeface="Arial Narrow" pitchFamily="34" charset="0"/>
                <a:ea typeface="Calibri" pitchFamily="34" charset="0"/>
                <a:cs typeface="Arial" pitchFamily="34" charset="0"/>
              </a:rPr>
              <a:t>: </a:t>
            </a:r>
            <a:r>
              <a:rPr lang="uk-UA" sz="1600" dirty="0" smtClean="0">
                <a:solidFill>
                  <a:srgbClr val="000000"/>
                </a:solidFill>
                <a:latin typeface="Calibri"/>
                <a:ea typeface="Calibri" pitchFamily="34" charset="0"/>
                <a:cs typeface="Arial" pitchFamily="34" charset="0"/>
              </a:rPr>
              <a:t>«</a:t>
            </a:r>
            <a:r>
              <a:rPr lang="uk-UA" sz="1600" dirty="0" smtClean="0">
                <a:solidFill>
                  <a:srgbClr val="000000"/>
                </a:solidFill>
                <a:latin typeface="Arial Narrow" pitchFamily="34" charset="0"/>
                <a:ea typeface="Calibri" pitchFamily="34" charset="0"/>
                <a:cs typeface="Arial" pitchFamily="34" charset="0"/>
              </a:rPr>
              <a:t>Нетрадиційні техніки малювання, як засіб розвитку дитячої образотворчої діяльності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 advClick="0" advTm="2000">
    <p:split orient="vert" dir="in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4029767" cy="587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C:\Users\user\Desktop\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60649"/>
            <a:ext cx="4572804" cy="5904655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7596336" y="5949280"/>
            <a:ext cx="12961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                            Та інші…</a:t>
            </a:r>
            <a:endParaRPr lang="ru-RU" dirty="0"/>
          </a:p>
        </p:txBody>
      </p:sp>
    </p:spTree>
  </p:cSld>
  <p:clrMapOvr>
    <a:masterClrMapping/>
  </p:clrMapOvr>
  <p:transition spd="slow" advClick="0" advTm="2000">
    <p:strips dir="r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 l="35607" t="-2308" r="30543" b="33419"/>
          <a:stretch>
            <a:fillRect/>
          </a:stretch>
        </p:blipFill>
        <p:spPr bwMode="auto">
          <a:xfrm>
            <a:off x="467544" y="908720"/>
            <a:ext cx="2703151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3779912" y="476673"/>
            <a:ext cx="48245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i="1" dirty="0" smtClean="0">
                <a:latin typeface="Arial Black" pitchFamily="34" charset="0"/>
              </a:rPr>
              <a:t>                </a:t>
            </a:r>
            <a:r>
              <a:rPr lang="uk-UA" sz="2000" b="1" i="1" dirty="0" smtClean="0">
                <a:latin typeface="Arial Black" pitchFamily="34" charset="0"/>
              </a:rPr>
              <a:t>Торинець</a:t>
            </a:r>
          </a:p>
          <a:p>
            <a:r>
              <a:rPr lang="uk-UA" sz="2000" i="1" dirty="0" smtClean="0">
                <a:latin typeface="Calibri Light" pitchFamily="34" charset="0"/>
              </a:rPr>
              <a:t>           </a:t>
            </a:r>
            <a:r>
              <a:rPr lang="uk-UA" sz="2000" b="1" i="1" dirty="0" smtClean="0">
                <a:latin typeface="Arial Black" pitchFamily="34" charset="0"/>
              </a:rPr>
              <a:t>Лариса Миколаївна</a:t>
            </a:r>
            <a:endParaRPr lang="ru-RU" sz="2000" b="1" i="1" dirty="0">
              <a:latin typeface="Arial Black" pitchFamily="34" charset="0"/>
            </a:endParaRPr>
          </a:p>
        </p:txBody>
      </p:sp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3491880" y="1454587"/>
            <a:ext cx="5184576" cy="353943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Дата народження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: 08.10.1975р.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uk-UA" sz="1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Освіта 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: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повна вища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uk-UA" sz="1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Назва закладу,рік закінчення: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 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Рівненський МЕГУ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uk-UA" sz="1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Спеціальність: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 . Вихователь дітей дошкільного віку.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uk-UA" sz="1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Кваліфікація: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 Вихователь дітей дошкільного віку.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Працює в ЗДО №42:</a:t>
            </a:r>
            <a:r>
              <a:rPr kumimoji="0" lang="uk-UA" sz="16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 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з 2018р.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Педагогічний стаж: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1 рік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Кваліфікаційна категорія: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Педагогічне кредо</a:t>
            </a:r>
            <a:r>
              <a:rPr lang="uk-UA" sz="1600" dirty="0" smtClean="0">
                <a:solidFill>
                  <a:srgbClr val="575656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:</a:t>
            </a:r>
            <a:r>
              <a:rPr lang="uk-UA" sz="1600" b="1" dirty="0" smtClean="0">
                <a:solidFill>
                  <a:srgbClr val="575656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Любити те , що робиш і йти вперед крок  за кроком”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Проблемне питання</a:t>
            </a:r>
            <a:r>
              <a:rPr kumimoji="0" lang="uk-UA" sz="1600" b="0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: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« Формування свідомого ставлення до праці через ознайомлення дошкільників з професіями»</a:t>
            </a:r>
            <a:endParaRPr kumimoji="0" lang="uk-UA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 advClick="0" advTm="2000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user\Desktop\емблема.jpg"/>
          <p:cNvPicPr>
            <a:picLocks noChangeAspect="1" noChangeArrowheads="1"/>
          </p:cNvPicPr>
          <p:nvPr/>
        </p:nvPicPr>
        <p:blipFill>
          <a:blip r:embed="rId2" cstate="print"/>
          <a:srcRect b="37253"/>
          <a:stretch>
            <a:fillRect/>
          </a:stretch>
        </p:blipFill>
        <p:spPr bwMode="auto">
          <a:xfrm>
            <a:off x="251520" y="438794"/>
            <a:ext cx="3816424" cy="3147244"/>
          </a:xfrm>
          <a:prstGeom prst="rect">
            <a:avLst/>
          </a:prstGeom>
          <a:noFill/>
        </p:spPr>
      </p:pic>
      <p:pic>
        <p:nvPicPr>
          <p:cNvPr id="29699" name="Picture 3" descr="C:\Users\user\Desktop\пре родічо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3573016"/>
            <a:ext cx="4320480" cy="3078343"/>
          </a:xfrm>
          <a:prstGeom prst="rect">
            <a:avLst/>
          </a:prstGeom>
          <a:noFill/>
        </p:spPr>
      </p:pic>
      <p:pic>
        <p:nvPicPr>
          <p:cNvPr id="29700" name="Picture 4" descr="C:\Users\user\Desktop\наше праце.jpg"/>
          <p:cNvPicPr>
            <a:picLocks noChangeAspect="1" noChangeArrowheads="1"/>
          </p:cNvPicPr>
          <p:nvPr/>
        </p:nvPicPr>
        <p:blipFill>
          <a:blip r:embed="rId4" cstate="print"/>
          <a:srcRect l="6453" b="16825"/>
          <a:stretch>
            <a:fillRect/>
          </a:stretch>
        </p:blipFill>
        <p:spPr bwMode="auto">
          <a:xfrm>
            <a:off x="4860032" y="444424"/>
            <a:ext cx="3938438" cy="3056583"/>
          </a:xfrm>
          <a:prstGeom prst="rect">
            <a:avLst/>
          </a:prstGeom>
          <a:noFill/>
        </p:spPr>
      </p:pic>
      <p:pic>
        <p:nvPicPr>
          <p:cNvPr id="29702" name="Picture 6" descr="Похожее изображение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933056"/>
            <a:ext cx="2166348" cy="2183461"/>
          </a:xfrm>
          <a:prstGeom prst="rect">
            <a:avLst/>
          </a:prstGeom>
          <a:noFill/>
        </p:spPr>
      </p:pic>
      <p:pic>
        <p:nvPicPr>
          <p:cNvPr id="12" name="Picture 6" descr="Похожее изображение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240" y="3933056"/>
            <a:ext cx="2166348" cy="2183461"/>
          </a:xfrm>
          <a:prstGeom prst="rect">
            <a:avLst/>
          </a:prstGeom>
          <a:noFill/>
        </p:spPr>
      </p:pic>
      <p:sp>
        <p:nvSpPr>
          <p:cNvPr id="8" name="Текст 2"/>
          <p:cNvSpPr>
            <a:spLocks noGrp="1"/>
          </p:cNvSpPr>
          <p:nvPr>
            <p:ph type="body" idx="1"/>
          </p:nvPr>
        </p:nvSpPr>
        <p:spPr>
          <a:xfrm>
            <a:off x="1835696" y="0"/>
            <a:ext cx="5904656" cy="620688"/>
          </a:xfrm>
        </p:spPr>
        <p:txBody>
          <a:bodyPr/>
          <a:lstStyle/>
          <a:p>
            <a:r>
              <a:rPr lang="uk-UA" dirty="0" smtClean="0"/>
              <a:t>                </a:t>
            </a:r>
            <a:r>
              <a:rPr lang="uk-UA" sz="2800" b="1" i="1" dirty="0" smtClean="0">
                <a:solidFill>
                  <a:srgbClr val="0070C0"/>
                </a:solidFill>
              </a:rPr>
              <a:t>Життя  нашої  групи</a:t>
            </a:r>
            <a:endParaRPr lang="ru-RU" sz="2800" b="1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 advClick="0" advTm="2000">
    <p:check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783" y="0"/>
            <a:ext cx="915578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user\Desktop\слов куточ.jpg"/>
          <p:cNvPicPr>
            <a:picLocks noChangeAspect="1" noChangeArrowheads="1"/>
          </p:cNvPicPr>
          <p:nvPr/>
        </p:nvPicPr>
        <p:blipFill>
          <a:blip r:embed="rId3" cstate="print"/>
          <a:srcRect l="5037" t="12418"/>
          <a:stretch>
            <a:fillRect/>
          </a:stretch>
        </p:blipFill>
        <p:spPr bwMode="auto">
          <a:xfrm>
            <a:off x="395536" y="188640"/>
            <a:ext cx="3491880" cy="3668027"/>
          </a:xfrm>
          <a:prstGeom prst="rect">
            <a:avLst/>
          </a:prstGeom>
          <a:noFill/>
        </p:spPr>
      </p:pic>
      <p:pic>
        <p:nvPicPr>
          <p:cNvPr id="7" name="Picture 3" descr="C:\Users\user\Desktop\укр кут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260648"/>
            <a:ext cx="4608512" cy="6122659"/>
          </a:xfrm>
          <a:prstGeom prst="rect">
            <a:avLst/>
          </a:prstGeom>
          <a:noFill/>
        </p:spPr>
      </p:pic>
      <p:pic>
        <p:nvPicPr>
          <p:cNvPr id="8" name="Picture 5" descr="Похожее изображение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987062"/>
            <a:ext cx="3528392" cy="2646295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000">
    <p:check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411760" y="666750"/>
            <a:ext cx="4536504" cy="639762"/>
          </a:xfrm>
        </p:spPr>
        <p:txBody>
          <a:bodyPr>
            <a:normAutofit/>
          </a:bodyPr>
          <a:lstStyle/>
          <a:p>
            <a:r>
              <a:rPr lang="sk-SK" dirty="0" smtClean="0"/>
              <a:t>                     </a:t>
            </a:r>
            <a:endParaRPr lang="ru-RU" dirty="0"/>
          </a:p>
        </p:txBody>
      </p:sp>
      <p:pic>
        <p:nvPicPr>
          <p:cNvPr id="31747" name="Picture 3" descr="C:\Users\user\Desktop\куточ природи.jpg"/>
          <p:cNvPicPr>
            <a:picLocks noChangeAspect="1" noChangeArrowheads="1"/>
          </p:cNvPicPr>
          <p:nvPr/>
        </p:nvPicPr>
        <p:blipFill>
          <a:blip r:embed="rId2" cstate="print"/>
          <a:srcRect t="7080" b="15038"/>
          <a:stretch>
            <a:fillRect/>
          </a:stretch>
        </p:blipFill>
        <p:spPr bwMode="auto">
          <a:xfrm>
            <a:off x="5220072" y="188640"/>
            <a:ext cx="3389834" cy="3520091"/>
          </a:xfrm>
          <a:prstGeom prst="rect">
            <a:avLst/>
          </a:prstGeom>
          <a:noFill/>
        </p:spPr>
      </p:pic>
      <p:pic>
        <p:nvPicPr>
          <p:cNvPr id="10" name="Picture 4" descr="C:\Users\user\Desktop\наші куточк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3563634"/>
            <a:ext cx="4392488" cy="3294366"/>
          </a:xfrm>
          <a:prstGeom prst="rect">
            <a:avLst/>
          </a:prstGeom>
          <a:noFill/>
        </p:spPr>
      </p:pic>
      <p:pic>
        <p:nvPicPr>
          <p:cNvPr id="11" name="Picture 2" descr="C:\Users\user\Desktop\супермаркет.jpg"/>
          <p:cNvPicPr>
            <a:picLocks noChangeAspect="1" noChangeArrowheads="1"/>
          </p:cNvPicPr>
          <p:nvPr/>
        </p:nvPicPr>
        <p:blipFill>
          <a:blip r:embed="rId4" cstate="print"/>
          <a:srcRect t="2830" b="9434"/>
          <a:stretch>
            <a:fillRect/>
          </a:stretch>
        </p:blipFill>
        <p:spPr bwMode="auto">
          <a:xfrm>
            <a:off x="179512" y="188640"/>
            <a:ext cx="3816424" cy="4464496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000">
    <p:checker dir="vert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1456</TotalTime>
  <Words>262</Words>
  <Application>Microsoft Office PowerPoint</Application>
  <PresentationFormat>Экран (4:3)</PresentationFormat>
  <Paragraphs>47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Трек</vt:lpstr>
      <vt:lpstr>Слайд 1</vt:lpstr>
      <vt:lpstr>Слайд 2</vt:lpstr>
      <vt:lpstr>Слайд 3</vt:lpstr>
      <vt:lpstr>               З   дітками   працюють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Група “ Незабудка”</dc:title>
  <dc:creator>user</dc:creator>
  <cp:lastModifiedBy>user</cp:lastModifiedBy>
  <cp:revision>106</cp:revision>
  <dcterms:created xsi:type="dcterms:W3CDTF">2019-09-25T10:27:28Z</dcterms:created>
  <dcterms:modified xsi:type="dcterms:W3CDTF">2019-11-08T14:31:16Z</dcterms:modified>
</cp:coreProperties>
</file>